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5" r:id="rId1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6" Type="http://schemas.openxmlformats.org/officeDocument/2006/relationships/slide" Target="slides/slide2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CAEE13D-4581-EC8B-4147-6C1957DA5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E3291D-3752-4DDB-B5CF-76AAF748816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9" name="Rectangle 7">
            <a:extLst>
              <a:ext uri="{FF2B5EF4-FFF2-40B4-BE49-F238E27FC236}">
                <a16:creationId xmlns:a16="http://schemas.microsoft.com/office/drawing/2014/main" id="{FA54F3E2-3E0A-1DF5-F177-F2C82EE1CC03}"/>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nchor="b"/>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468B49-C2C3-49E8-8D78-8183497DED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Rectangle 2">
            <a:extLst>
              <a:ext uri="{FF2B5EF4-FFF2-40B4-BE49-F238E27FC236}">
                <a16:creationId xmlns:a16="http://schemas.microsoft.com/office/drawing/2014/main" id="{A5D9A923-CB75-BE5F-E279-26191B792465}"/>
              </a:ext>
            </a:extLst>
          </p:cNvPr>
          <p:cNvSpPr>
            <a:spLocks noRot="1" noChangeArrowheads="1" noTextEdit="1"/>
          </p:cNvSpPr>
          <p:nvPr>
            <p:ph type="sldImg"/>
          </p:nvPr>
        </p:nvSpPr>
        <p:spPr>
          <a:ln/>
        </p:spPr>
      </p:sp>
      <p:sp>
        <p:nvSpPr>
          <p:cNvPr id="24581" name="Rectangle 3">
            <a:extLst>
              <a:ext uri="{FF2B5EF4-FFF2-40B4-BE49-F238E27FC236}">
                <a16:creationId xmlns:a16="http://schemas.microsoft.com/office/drawing/2014/main" id="{3F42D429-7877-9572-DFAD-377B433866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xml"/><Relationship Id="rId3" Type="http://schemas.openxmlformats.org/officeDocument/2006/relationships/image" Target="../media/image136.png"/></Relationships>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C46E181-E33B-9C17-AAD0-0C951881C354}"/>
              </a:ext>
            </a:extLst>
          </p:cNvPr>
          <p:cNvSpPr>
            <a:spLocks noChangeArrowheads="1"/>
          </p:cNvSpPr>
          <p:nvPr/>
        </p:nvSpPr>
        <p:spPr bwMode="auto">
          <a:xfrm>
            <a:off x="0" y="0"/>
            <a:ext cx="9144000" cy="914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9" name="Text Box 3">
            <a:extLst>
              <a:ext uri="{FF2B5EF4-FFF2-40B4-BE49-F238E27FC236}">
                <a16:creationId xmlns:a16="http://schemas.microsoft.com/office/drawing/2014/main" id="{ABB0EABF-09AA-7040-8DB8-E0B8C56E086A}"/>
              </a:ext>
            </a:extLst>
          </p:cNvPr>
          <p:cNvSpPr txBox="1">
            <a:spLocks noChangeArrowheads="1"/>
          </p:cNvSpPr>
          <p:nvPr/>
        </p:nvSpPr>
        <p:spPr bwMode="auto">
          <a:xfrm>
            <a:off x="152400" y="152400"/>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cs typeface="+mn-cs"/>
              </a:rPr>
              <a:t>DOI Climate Change Response</a:t>
            </a:r>
          </a:p>
        </p:txBody>
      </p:sp>
      <p:grpSp>
        <p:nvGrpSpPr>
          <p:cNvPr id="14340" name="Group 7">
            <a:extLst>
              <a:ext uri="{FF2B5EF4-FFF2-40B4-BE49-F238E27FC236}">
                <a16:creationId xmlns:a16="http://schemas.microsoft.com/office/drawing/2014/main" id="{8F2625E2-89C6-6961-BFBA-BCBEFF859776}"/>
              </a:ext>
            </a:extLst>
          </p:cNvPr>
          <p:cNvGrpSpPr>
            <a:grpSpLocks/>
          </p:cNvGrpSpPr>
          <p:nvPr/>
        </p:nvGrpSpPr>
        <p:grpSpPr bwMode="auto">
          <a:xfrm>
            <a:off x="0" y="76200"/>
            <a:ext cx="1295400" cy="1295400"/>
            <a:chOff x="685800" y="0"/>
            <a:chExt cx="2057400" cy="1939925"/>
          </a:xfrm>
        </p:grpSpPr>
        <p:sp>
          <p:nvSpPr>
            <p:cNvPr id="7" name="Oval 6">
              <a:extLst>
                <a:ext uri="{FF2B5EF4-FFF2-40B4-BE49-F238E27FC236}">
                  <a16:creationId xmlns:a16="http://schemas.microsoft.com/office/drawing/2014/main" id="{7E0F3E48-F8C4-089B-B4E4-58920488D4AC}"/>
                </a:ext>
              </a:extLst>
            </p:cNvPr>
            <p:cNvSpPr/>
            <p:nvPr/>
          </p:nvSpPr>
          <p:spPr>
            <a:xfrm>
              <a:off x="716056" y="38038"/>
              <a:ext cx="1974197" cy="1875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4344" name="Picture 4" descr="DOI%20Seal">
              <a:extLst>
                <a:ext uri="{FF2B5EF4-FFF2-40B4-BE49-F238E27FC236}">
                  <a16:creationId xmlns:a16="http://schemas.microsoft.com/office/drawing/2014/main" id="{A1FF9D49-28F4-C8D6-B54E-5EC27EE2FE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0"/>
              <a:ext cx="2057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1" name="Text Box 7">
            <a:extLst>
              <a:ext uri="{FF2B5EF4-FFF2-40B4-BE49-F238E27FC236}">
                <a16:creationId xmlns:a16="http://schemas.microsoft.com/office/drawing/2014/main" id="{26150997-F011-DFD1-22EE-60F27B97F3E4}"/>
              </a:ext>
            </a:extLst>
          </p:cNvPr>
          <p:cNvSpPr txBox="1">
            <a:spLocks noChangeArrowheads="1"/>
          </p:cNvSpPr>
          <p:nvPr/>
        </p:nvSpPr>
        <p:spPr bwMode="auto">
          <a:xfrm>
            <a:off x="381000" y="1524000"/>
            <a:ext cx="83820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Department of Interior has committed to a unified monitoring and data management effort that will promote state of the art data integration procedures to facilitate data sharing.”</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Interior’s Plan for a Coordinated, Science-based Response to Climate Change Impacts on our Land, Water, and Wildlife Resources</a:t>
            </a:r>
          </a:p>
        </p:txBody>
      </p:sp>
      <p:sp>
        <p:nvSpPr>
          <p:cNvPr id="14342" name="Rectangle 9">
            <a:extLst>
              <a:ext uri="{FF2B5EF4-FFF2-40B4-BE49-F238E27FC236}">
                <a16:creationId xmlns:a16="http://schemas.microsoft.com/office/drawing/2014/main" id="{7AC2C436-53F8-2388-AE88-E9151E2E50FD}"/>
              </a:ext>
            </a:extLst>
          </p:cNvPr>
          <p:cNvSpPr>
            <a:spLocks noGrp="1" noChangeArrowheads="1"/>
          </p:cNvSpPr>
          <p:nvPr>
            <p:ph type="body" idx="1"/>
          </p:nvPr>
        </p:nvSpPr>
        <p:spPr>
          <a:xfrm>
            <a:off x="152400" y="3886200"/>
            <a:ext cx="8763000" cy="1935163"/>
          </a:xfrm>
        </p:spPr>
        <p:txBody>
          <a:bodyPr/>
          <a:lstStyle/>
          <a:p>
            <a:pPr eaLnBrk="1" hangingPunct="1"/>
            <a:r>
              <a:rPr lang="en-US" altLang="zh-CN" sz="2200">
                <a:ea typeface="宋体" panose="02010600030101010101" pitchFamily="2" charset="-122"/>
              </a:rPr>
              <a:t>The technology exists</a:t>
            </a:r>
          </a:p>
          <a:p>
            <a:pPr eaLnBrk="1" hangingPunct="1"/>
            <a:r>
              <a:rPr lang="en-US" altLang="zh-CN" sz="2200">
                <a:ea typeface="宋体" panose="02010600030101010101" pitchFamily="2" charset="-122"/>
              </a:rPr>
              <a:t>We know how to do this – several DOI efforts already underway</a:t>
            </a:r>
          </a:p>
          <a:p>
            <a:pPr eaLnBrk="1" hangingPunct="1"/>
            <a:r>
              <a:rPr lang="en-US" altLang="zh-CN" sz="2200">
                <a:ea typeface="宋体" panose="02010600030101010101" pitchFamily="2" charset="-122"/>
              </a:rPr>
              <a:t>Lots of other agencies, universities, NGOs, industry contributing</a:t>
            </a:r>
          </a:p>
          <a:p>
            <a:pPr eaLnBrk="1" hangingPunct="1"/>
            <a:r>
              <a:rPr lang="en-US" altLang="zh-CN" sz="2200">
                <a:ea typeface="宋体" panose="02010600030101010101" pitchFamily="2" charset="-122"/>
              </a:rPr>
              <a:t>Congress and OMB want to eliminate redundancy and see true interagency collaboration … the DOI could be a national leader if we got our data integration act together</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